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1" r:id="rId7"/>
    <p:sldId id="262" r:id="rId8"/>
    <p:sldId id="269" r:id="rId9"/>
    <p:sldId id="263" r:id="rId10"/>
    <p:sldId id="264" r:id="rId11"/>
    <p:sldId id="265" r:id="rId12"/>
    <p:sldId id="270" r:id="rId13"/>
    <p:sldId id="267" r:id="rId14"/>
  </p:sldIdLst>
  <p:sldSz cx="5765800" cy="3244850"/>
  <p:notesSz cx="5765800" cy="324485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  <a:round/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  <a:round/>
            </a:ln>
          </a:insideH>
          <a:insideV>
            <a:ln w="12700">
              <a:solidFill>
                <a:schemeClr val="lt1"/>
              </a:solidFill>
              <a:round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06" d="100"/>
          <a:sy n="206" d="100"/>
        </p:scale>
        <p:origin x="168" y="372"/>
      </p:cViewPr>
      <p:guideLst>
        <p:guide orient="horz" pos="2880"/>
        <p:guide pos="2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prstGeom prst="rect">
          <a:avLst/>
        </a:prstGeom>
        <a:noFill/>
        <a:ln>
          <a:noFill/>
        </a:ln>
        <a:effectLst/>
        <a:sp3d/>
      </c:spPr>
    </c:floor>
    <c:sideWall>
      <c:thickness val="0"/>
      <c:spPr>
        <a:prstGeom prst="rect">
          <a:avLst/>
        </a:prstGeom>
        <a:noFill/>
        <a:ln>
          <a:noFill/>
        </a:ln>
        <a:effectLst/>
        <a:sp3d/>
      </c:spPr>
    </c:sideWall>
    <c:backWall>
      <c:thickness val="0"/>
      <c:spPr>
        <a:prstGeom prst="rect">
          <a:avLst/>
        </a:prstGeom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667992511568737"/>
          <c:y val="4.5571679442456645E-2"/>
          <c:w val="0.68369999999999997"/>
          <c:h val="0.727403324584426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Проверки</c:v>
                </c:pt>
              </c:strCache>
            </c:strRef>
          </c:tx>
          <c:spPr>
            <a:prstGeom prst="rect">
              <a:avLst/>
            </a:prstGeom>
            <a:gradFill>
              <a:gsLst>
                <a:gs pos="0">
                  <a:schemeClr val="accent1">
                    <a:tint val="65000"/>
                    <a:shade val="51000"/>
                    <a:satMod val="130000"/>
                  </a:schemeClr>
                </a:gs>
                <a:gs pos="80000">
                  <a:schemeClr val="accent1">
                    <a:tint val="65000"/>
                    <a:shade val="93000"/>
                    <a:satMod val="130000"/>
                  </a:schemeClr>
                </a:gs>
                <a:gs pos="100000">
                  <a:schemeClr val="accent1">
                    <a:tint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numRef>
              <c:f>Sheet1!$B$1:$B$1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FC-46E3-8F3C-D9A9CB8F11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Обследования</c:v>
                </c:pt>
              </c:strCache>
            </c:strRef>
          </c:tx>
          <c:spPr>
            <a:prstGeom prst="rect">
              <a:avLst/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numRef>
              <c:f>Sheet1!$B$1:$B$1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FC-46E3-8F3C-D9A9CB8F11F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внеплановые КМ</c:v>
                </c:pt>
              </c:strCache>
            </c:strRef>
          </c:tx>
          <c:spPr>
            <a:prstGeom prst="rect">
              <a:avLst/>
            </a:prstGeom>
            <a:gradFill>
              <a:gsLst>
                <a:gs pos="0">
                  <a:schemeClr val="accent1">
                    <a:shade val="65000"/>
                    <a:shade val="51000"/>
                    <a:satMod val="130000"/>
                  </a:schemeClr>
                </a:gs>
                <a:gs pos="80000">
                  <a:schemeClr val="accent1">
                    <a:shade val="65000"/>
                    <a:shade val="93000"/>
                    <a:satMod val="130000"/>
                  </a:schemeClr>
                </a:gs>
                <a:gs pos="100000">
                  <a:schemeClr val="accent1">
                    <a:shade val="65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numRef>
              <c:f>Sheet1!$B$1:$B$1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FC-46E3-8F3C-D9A9CB8F1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8644848"/>
        <c:axId val="958653552"/>
        <c:axId val="0"/>
      </c:bar3DChart>
      <c:catAx>
        <c:axId val="958644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9586535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5865355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864484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7046589336748211"/>
          <c:y val="0.73029970383077591"/>
          <c:w val="0.60612411417804024"/>
          <c:h val="0.26970029616922409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-698499" y="1012824"/>
      <a:ext cx="3809998" cy="1596979"/>
    </a:xfrm>
    <a:prstGeom prst="rect">
      <a:avLst/>
    </a:prstGeom>
    <a:solidFill>
      <a:schemeClr val="accent1">
        <a:lumMod val="20000"/>
        <a:lumOff val="80000"/>
        <a:alpha val="61000"/>
      </a:schemeClr>
    </a:solidFill>
    <a:ln>
      <a:solidFill>
        <a:schemeClr val="accent1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tx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800" dirty="0">
                <a:solidFill>
                  <a:schemeClr val="tx2"/>
                </a:solidFill>
              </a:rPr>
              <a:t>СООТНОШЕНИЕ ПЛАНОВЫХ К ВНЕПЛАНОВЫМ </a:t>
            </a:r>
          </a:p>
        </c:rich>
      </c:tx>
      <c:layout>
        <c:manualLayout>
          <c:xMode val="edge"/>
          <c:yMode val="edge"/>
          <c:x val="0.12517688969738314"/>
          <c:y val="3.2585076947603125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tx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16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  <a:effectLst/>
        <a:sp3d/>
      </c:spPr>
    </c:floor>
    <c:sideWall>
      <c:thickness val="0"/>
      <c:spPr>
        <a:prstGeom prst="rect">
          <a:avLst/>
        </a:prstGeom>
        <a:noFill/>
        <a:ln>
          <a:noFill/>
        </a:ln>
        <a:effectLst/>
        <a:sp3d/>
      </c:spPr>
    </c:sideWall>
    <c:backWall>
      <c:thickness val="0"/>
      <c:spPr>
        <a:prstGeom prst="rect">
          <a:avLst/>
        </a:prstGeom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693062740416502E-2"/>
          <c:y val="0.25245103284713777"/>
          <c:w val="0.86893297709055772"/>
          <c:h val="0.574494495631228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spPr>
              <a:prstGeom prst="rect">
                <a:avLst/>
              </a:prstGeom>
              <a:gradFill>
                <a:gsLst>
                  <a:gs pos="0">
                    <a:schemeClr val="accent1">
                      <a:tint val="77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77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77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AE9-4FD0-BC0E-FECE79C4D394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gradFill>
                <a:gsLst>
                  <a:gs pos="0">
                    <a:schemeClr val="accent1">
                      <a:shade val="76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76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76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AE9-4FD0-BC0E-FECE79C4D394}"/>
              </c:ext>
            </c:extLst>
          </c:dPt>
          <c:dLbls>
            <c:dLbl>
              <c:idx val="0"/>
              <c:layout>
                <c:manualLayout>
                  <c:x val="0.20628597957288766"/>
                  <c:y val="0.1024478662791078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dirty="0">
                        <a:solidFill>
                          <a:schemeClr val="tx1"/>
                        </a:solidFill>
                      </a:rPr>
                      <a:t>79%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AE9-4FD0-BC0E-FECE79C4D39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994940594622249"/>
                      <c:h val="0.1692930254701261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848350482254183"/>
                  <c:y val="-0.11148546982042289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dirty="0">
                        <a:solidFill>
                          <a:schemeClr val="tx1"/>
                        </a:solidFill>
                      </a:rPr>
                      <a:t>21%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AE9-4FD0-BC0E-FECE79C4D39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Плановые </c:v>
                </c:pt>
                <c:pt idx="1">
                  <c:v>Внеплановые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AE9-4FD0-BC0E-FECE79C4D39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810509161885E-2"/>
          <c:y val="0.81563935192363557"/>
          <c:w val="0.9"/>
          <c:h val="0.106703296943279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111499" y="914425"/>
      <a:ext cx="1938864" cy="2105375"/>
    </a:xfrm>
    <a:prstGeom prst="rect">
      <a:avLst/>
    </a:prstGeom>
    <a:solidFill>
      <a:schemeClr val="accent1">
        <a:lumMod val="20000"/>
        <a:lumOff val="80000"/>
        <a:alpha val="61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prstGeom prst="rect">
          <a:avLst/>
        </a:prstGeom>
        <a:solidFill>
          <a:schemeClr val="bg1">
            <a:lumMod val="85000"/>
          </a:schemeClr>
        </a:solidFill>
      </c:spPr>
    </c:floor>
    <c:sideWall>
      <c:thickness val="0"/>
      <c:spPr>
        <a:prstGeom prst="rect">
          <a:avLst/>
        </a:prstGeom>
        <a:solidFill>
          <a:schemeClr val="bg1">
            <a:lumMod val="95000"/>
          </a:schemeClr>
        </a:solidFill>
      </c:spPr>
    </c:sideWall>
    <c:backWall>
      <c:thickness val="0"/>
      <c:spPr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6.905E-2"/>
          <c:y val="9.9729999999999999E-2"/>
          <c:w val="0.93093999999999999"/>
          <c:h val="0.657209999999999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prstGeom prst="rect">
                <a:avLst/>
              </a:prstGeom>
              <a:solidFill>
                <a:srgbClr val="CCCCFF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CB-490E-8937-CB832C561CAD}"/>
              </c:ext>
            </c:extLst>
          </c:dPt>
          <c:dPt>
            <c:idx val="1"/>
            <c:invertIfNegative val="0"/>
            <c:bubble3D val="0"/>
            <c:spPr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CB-490E-8937-CB832C561CAD}"/>
              </c:ext>
            </c:extLst>
          </c:dPt>
          <c:dLbls>
            <c:dLbl>
              <c:idx val="0"/>
              <c:layout>
                <c:manualLayout>
                  <c:x val="1.0169705186115607E-2"/>
                  <c:y val="0.21831965056534997"/>
                </c:manualLayout>
              </c:layout>
              <c:tx>
                <c:rich>
                  <a:bodyPr/>
                  <a:lstStyle/>
                  <a:p>
                    <a:pPr>
                      <a:defRPr sz="300" b="1" i="0" u="none" strike="noStrike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defRPr>
                    </a:pPr>
                    <a:r>
                      <a:rPr lang="en-US" sz="900" dirty="0">
                        <a:latin typeface="Arial"/>
                        <a:cs typeface="Arial"/>
                      </a:rPr>
                      <a:t>10,13</a:t>
                    </a:r>
                  </a:p>
                  <a:p>
                    <a:pPr>
                      <a:defRPr sz="300" b="1" i="0" u="none" strike="noStrike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defRPr>
                    </a:pPr>
                    <a:endParaRPr lang="en-US" dirty="0"/>
                  </a:p>
                  <a:p>
                    <a:pPr>
                      <a:defRPr sz="300" b="1" i="0" u="none" strike="noStrike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defRPr>
                    </a:pPr>
                    <a:endParaRPr lang="en-US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CB-490E-8937-CB832C561CA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000000"/>
                    </a:solidFill>
                    <a:latin typeface="Arial"/>
                    <a:ea typeface="Times New Roman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Объем проверенных средств  
(млрд. рублей)</c:v>
                </c:pt>
                <c:pt idx="1">
                  <c:v>Объем выявленных нарушений (млрд. рублей)</c:v>
                </c:pt>
              </c:strCache>
            </c:str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10.119999999999999</c:v>
                </c:pt>
                <c:pt idx="1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BCB-490E-8937-CB832C561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8657360"/>
        <c:axId val="958645392"/>
        <c:axId val="0"/>
      </c:bar3DChart>
      <c:catAx>
        <c:axId val="958657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600" b="0" i="0" u="none" strike="noStrike">
                <a:solidFill>
                  <a:srgbClr val="000000"/>
                </a:solidFill>
                <a:latin typeface="Arial"/>
                <a:ea typeface="Times New Roman"/>
                <a:cs typeface="Arial"/>
              </a:defRPr>
            </a:pPr>
            <a:endParaRPr lang="ru-RU"/>
          </a:p>
        </c:txPr>
        <c:crossAx val="958645392"/>
        <c:crosses val="autoZero"/>
        <c:auto val="1"/>
        <c:lblAlgn val="ctr"/>
        <c:lblOffset val="100"/>
        <c:noMultiLvlLbl val="0"/>
      </c:catAx>
      <c:valAx>
        <c:axId val="95864539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</c:majorGridlines>
        <c:numFmt formatCode="#\ 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50" b="0" i="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58657360"/>
        <c:crosses val="autoZero"/>
        <c:crossBetween val="between"/>
      </c:valAx>
      <c:spPr>
        <a:prstGeom prst="rect">
          <a:avLst/>
        </a:prstGeom>
        <a:noFill/>
        <a:ln w="10134">
          <a:noFill/>
        </a:ln>
      </c:spPr>
    </c:plotArea>
    <c:plotVisOnly val="1"/>
    <c:dispBlanksAs val="gap"/>
    <c:showDLblsOverMax val="0"/>
  </c:chart>
  <c:txPr>
    <a:bodyPr/>
    <a:lstStyle/>
    <a:p>
      <a:pPr>
        <a:defRPr sz="450" b="0" i="0" u="none" strike="noStrike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1"/>
    </c:view3D>
    <c:floor>
      <c:thickness val="0"/>
      <c:spPr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bg1">
              <a:lumMod val="85000"/>
            </a:schemeClr>
          </a:solidFill>
        </a:ln>
      </c:spPr>
    </c:floor>
    <c:sideWall>
      <c:thickness val="0"/>
      <c:spPr>
        <a:prstGeom prst="rect">
          <a:avLst/>
        </a:prstGeom>
        <a:solidFill>
          <a:srgbClr val="F0F2FA"/>
        </a:solidFill>
      </c:spPr>
    </c:sideWall>
    <c:backWall>
      <c:thickness val="0"/>
      <c:spPr>
        <a:prstGeom prst="rect">
          <a:avLst/>
        </a:prstGeom>
        <a:solidFill>
          <a:srgbClr val="F0F2FA"/>
        </a:solidFill>
      </c:spPr>
    </c:backWall>
    <c:plotArea>
      <c:layout>
        <c:manualLayout>
          <c:layoutTarget val="inner"/>
          <c:xMode val="edge"/>
          <c:yMode val="edge"/>
          <c:x val="0.10681"/>
          <c:y val="0.19070999999999999"/>
          <c:w val="0.83731"/>
          <c:h val="0.674760000000000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C0-47E4-8FE8-9C23182EAFB3}"/>
              </c:ext>
            </c:extLst>
          </c:dPt>
          <c:dPt>
            <c:idx val="1"/>
            <c:invertIfNegative val="0"/>
            <c:bubble3D val="0"/>
            <c:spPr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C0-47E4-8FE8-9C23182EAFB3}"/>
              </c:ext>
            </c:extLst>
          </c:dPt>
          <c:dLbls>
            <c:dLbl>
              <c:idx val="0"/>
              <c:layout>
                <c:manualLayout>
                  <c:x val="3.926055884210395E-2"/>
                  <c:y val="-0.13726426354738608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dirty="0" smtClean="0"/>
                      <a:t>0</a:t>
                    </a:r>
                    <a:endParaRPr lang="en-US" sz="18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89264908685509E-2"/>
                      <c:h val="0.2277780624647699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3.324246993774891E-2"/>
                  <c:y val="-8.1089965116816792E-2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dirty="0" smtClean="0"/>
                      <a:t>17</a:t>
                    </a:r>
                    <a:endParaRPr lang="en-US" sz="18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09473636726857"/>
                      <c:h val="0.1087302946260400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КМ без нарушений</c:v>
                </c:pt>
                <c:pt idx="1">
                  <c:v>результативные КМ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C0-47E4-8FE8-9C23182EA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958648656"/>
        <c:axId val="958645936"/>
        <c:axId val="0"/>
      </c:bar3DChart>
      <c:catAx>
        <c:axId val="9586486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958645936"/>
        <c:crosses val="autoZero"/>
        <c:auto val="1"/>
        <c:lblAlgn val="ctr"/>
        <c:lblOffset val="100"/>
        <c:noMultiLvlLbl val="0"/>
      </c:catAx>
      <c:valAx>
        <c:axId val="958645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958648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827066336722989"/>
          <c:y val="0.88353628738443613"/>
          <c:w val="0.75832999999999995"/>
          <c:h val="0.10815"/>
        </c:manualLayout>
      </c:layout>
      <c:overlay val="0"/>
      <c:txPr>
        <a:bodyPr/>
        <a:lstStyle/>
        <a:p>
          <a:pPr>
            <a:defRPr sz="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/>
                </a:solidFill>
              </a:rPr>
              <a:t>Реализация</a:t>
            </a:r>
          </a:p>
        </c:rich>
      </c:tx>
      <c:layout>
        <c:manualLayout>
          <c:xMode val="edge"/>
          <c:yMode val="edge"/>
          <c:x val="0.42228471441069865"/>
          <c:y val="1.1449765730580701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908730158730159"/>
          <c:y val="0.20988141829239815"/>
          <c:w val="0.76812000000000002"/>
          <c:h val="0.323357612246020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Направлено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6C-4DB9-828A-3B678E8865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13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6C-4DB9-828A-3B678E886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8646480"/>
        <c:axId val="958647024"/>
      </c:barChart>
      <c:catAx>
        <c:axId val="958646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958647024"/>
        <c:crosses val="autoZero"/>
        <c:auto val="1"/>
        <c:lblAlgn val="l"/>
        <c:lblOffset val="100"/>
        <c:noMultiLvlLbl val="0"/>
      </c:catAx>
      <c:valAx>
        <c:axId val="958647024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958646480"/>
        <c:crosses val="autoZero"/>
        <c:crossBetween val="between"/>
      </c:valAx>
      <c:spPr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399537249839996"/>
          <c:y val="0.75303756875494177"/>
          <c:w val="0.52675000000000005"/>
          <c:h val="0.12486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1206499" y="1927223"/>
      <a:ext cx="2971798" cy="121919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0.49231</cdr:x>
      <cdr:y>0.0458</cdr:y>
    </cdr:from>
    <cdr:to>
      <cdr:x>0.67692</cdr:x>
      <cdr:y>0.14581</cdr:y>
    </cdr:to>
    <cdr:sp macro="" textlink="">
      <cdr:nvSpPr>
        <cdr:cNvPr id="2" name="TextBox 1"/>
        <cdr:cNvSpPr txBox="1"/>
      </cdr:nvSpPr>
      <cdr:spPr bwMode="auto">
        <a:xfrm xmlns:a="http://schemas.openxmlformats.org/drawingml/2006/main">
          <a:off x="2438399" y="90258"/>
          <a:ext cx="914400" cy="197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800" dirty="0"/>
        </a:p>
      </cdr:txBody>
    </cdr:sp>
  </cdr:relSizeAnchor>
  <cdr:relSizeAnchor xmlns:cdr="http://schemas.openxmlformats.org/drawingml/2006/chartDrawing">
    <cdr:from>
      <cdr:x>0.52954</cdr:x>
      <cdr:y>0.45254</cdr:y>
    </cdr:from>
    <cdr:to>
      <cdr:x>0.70335</cdr:x>
      <cdr:y>0.62757</cdr:y>
    </cdr:to>
    <cdr:sp macro="" textlink="">
      <cdr:nvSpPr>
        <cdr:cNvPr id="3" name="TextBox 3"/>
        <cdr:cNvSpPr txBox="1"/>
      </cdr:nvSpPr>
      <cdr:spPr bwMode="auto">
        <a:xfrm xmlns:a="http://schemas.openxmlformats.org/drawingml/2006/main">
          <a:off x="1397272" y="1034515"/>
          <a:ext cx="45862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defRPr/>
          </a:pPr>
          <a:r>
            <a:rPr lang="ru-RU" sz="1200" b="1" dirty="0"/>
            <a:t>4</a:t>
          </a:r>
          <a:endParaRPr sz="1200" dirty="0"/>
        </a:p>
        <a:p xmlns:a="http://schemas.openxmlformats.org/drawingml/2006/main">
          <a:pPr>
            <a:defRPr/>
          </a:pPr>
          <a:endParaRPr lang="en-US" sz="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0.65961</cdr:x>
      <cdr:y>0.58081</cdr:y>
    </cdr:from>
    <cdr:to>
      <cdr:x>0.81158</cdr:x>
      <cdr:y>0.66035</cdr:y>
    </cdr:to>
    <cdr:sp macro="" textlink="">
      <cdr:nvSpPr>
        <cdr:cNvPr id="2" name="TextBox 1"/>
        <cdr:cNvSpPr txBox="1"/>
      </cdr:nvSpPr>
      <cdr:spPr bwMode="auto">
        <a:xfrm xmlns:a="http://schemas.openxmlformats.org/drawingml/2006/main">
          <a:off x="4327373" y="3083142"/>
          <a:ext cx="996995" cy="4222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r>
            <a:rPr lang="ru-RU" sz="2000" b="1" dirty="0">
              <a:latin typeface="Arial"/>
              <a:cs typeface="Arial"/>
            </a:rPr>
            <a:t> </a:t>
          </a:r>
          <a:endParaRPr lang="ru-RU" sz="1200" b="1" dirty="0"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0.52088</cdr:x>
      <cdr:y>0.84214</cdr:y>
    </cdr:from>
    <cdr:to>
      <cdr:x>0.72644</cdr:x>
      <cdr:y>1</cdr:y>
    </cdr:to>
    <cdr:sp macro="" textlink="">
      <cdr:nvSpPr>
        <cdr:cNvPr id="3" name="TextBox 2"/>
        <cdr:cNvSpPr txBox="1"/>
      </cdr:nvSpPr>
      <cdr:spPr bwMode="auto">
        <a:xfrm xmlns:a="http://schemas.openxmlformats.org/drawingml/2006/main">
          <a:off x="2304255" y="3096343"/>
          <a:ext cx="914400" cy="576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dirty="0"/>
        </a:p>
      </cdr:txBody>
    </cdr:sp>
  </cdr:relSizeAnchor>
  <cdr:relSizeAnchor xmlns:cdr="http://schemas.openxmlformats.org/drawingml/2006/chartDrawing">
    <cdr:from>
      <cdr:x>0.14112</cdr:x>
      <cdr:y>0.79635</cdr:y>
    </cdr:from>
    <cdr:to>
      <cdr:x>0.85703</cdr:x>
      <cdr:y>0.84745</cdr:y>
    </cdr:to>
    <cdr:sp macro="" textlink="">
      <cdr:nvSpPr>
        <cdr:cNvPr id="4" name="TextBox 3"/>
        <cdr:cNvSpPr txBox="1"/>
      </cdr:nvSpPr>
      <cdr:spPr bwMode="auto">
        <a:xfrm xmlns:a="http://schemas.openxmlformats.org/drawingml/2006/main">
          <a:off x="913725" y="4262568"/>
          <a:ext cx="4677035" cy="272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400" b="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0.65488</cdr:x>
      <cdr:y>0.23769</cdr:y>
    </cdr:from>
    <cdr:to>
      <cdr:x>1</cdr:x>
      <cdr:y>0.35027</cdr:y>
    </cdr:to>
    <cdr:sp macro="" textlink="">
      <cdr:nvSpPr>
        <cdr:cNvPr id="5" name="TextBox 4"/>
        <cdr:cNvSpPr txBox="1"/>
      </cdr:nvSpPr>
      <cdr:spPr bwMode="auto">
        <a:xfrm xmlns:a="http://schemas.openxmlformats.org/drawingml/2006/main">
          <a:off x="1735137" y="482599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 dirty="0"/>
        </a:p>
      </cdr:txBody>
    </cdr:sp>
  </cdr:relSizeAnchor>
  <cdr:relSizeAnchor xmlns:cdr="http://schemas.openxmlformats.org/drawingml/2006/chartDrawing">
    <cdr:from>
      <cdr:x>0.65488</cdr:x>
      <cdr:y>0.54965</cdr:y>
    </cdr:from>
    <cdr:to>
      <cdr:x>1</cdr:x>
      <cdr:y>1</cdr:y>
    </cdr:to>
    <cdr:sp macro="" textlink="">
      <cdr:nvSpPr>
        <cdr:cNvPr id="6" name="TextBox 5"/>
        <cdr:cNvSpPr txBox="1"/>
      </cdr:nvSpPr>
      <cdr:spPr bwMode="auto">
        <a:xfrm xmlns:a="http://schemas.openxmlformats.org/drawingml/2006/main">
          <a:off x="2371684" y="17779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0.43144</cdr:x>
      <cdr:y>0.17057</cdr:y>
    </cdr:from>
    <cdr:to>
      <cdr:x>0.78424</cdr:x>
      <cdr:y>0.27292</cdr:y>
    </cdr:to>
    <cdr:sp macro="" textlink="">
      <cdr:nvSpPr>
        <cdr:cNvPr id="2" name="TextBox 1"/>
        <cdr:cNvSpPr txBox="1"/>
      </cdr:nvSpPr>
      <cdr:spPr bwMode="auto">
        <a:xfrm xmlns:a="http://schemas.openxmlformats.org/drawingml/2006/main">
          <a:off x="1118244" y="380999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 dirty="0"/>
        </a:p>
      </cdr:txBody>
    </cdr:sp>
  </cdr:relSizeAnchor>
  <cdr:relSizeAnchor xmlns:cdr="http://schemas.openxmlformats.org/drawingml/2006/chartDrawing">
    <cdr:from>
      <cdr:x>0.16685</cdr:x>
      <cdr:y>0.13646</cdr:y>
    </cdr:from>
    <cdr:to>
      <cdr:x>0.75484</cdr:x>
      <cdr:y>0.27292</cdr:y>
    </cdr:to>
    <cdr:sp macro="" textlink="">
      <cdr:nvSpPr>
        <cdr:cNvPr id="3" name="TextBox 2"/>
        <cdr:cNvSpPr txBox="1"/>
      </cdr:nvSpPr>
      <cdr:spPr bwMode="auto">
        <a:xfrm xmlns:a="http://schemas.openxmlformats.org/drawingml/2006/main">
          <a:off x="432444" y="304799"/>
          <a:ext cx="1523999" cy="304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 dirty="0"/>
        </a:p>
      </cdr:txBody>
    </cdr:sp>
  </cdr:relSizeAnchor>
  <cdr:relSizeAnchor xmlns:cdr="http://schemas.openxmlformats.org/drawingml/2006/chartDrawing">
    <cdr:from>
      <cdr:x>0.18798</cdr:x>
      <cdr:y>0.02304</cdr:y>
    </cdr:from>
    <cdr:to>
      <cdr:x>0.92297</cdr:x>
      <cdr:y>0.20162</cdr:y>
    </cdr:to>
    <cdr:sp macro="" textlink="">
      <cdr:nvSpPr>
        <cdr:cNvPr id="4" name="TextBox 3"/>
        <cdr:cNvSpPr txBox="1"/>
      </cdr:nvSpPr>
      <cdr:spPr bwMode="auto">
        <a:xfrm xmlns:a="http://schemas.openxmlformats.org/drawingml/2006/main">
          <a:off x="466725" y="36870"/>
          <a:ext cx="1824868" cy="285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r>
            <a:rPr lang="ru-RU" sz="1000" dirty="0">
              <a:cs typeface="Times New Roman"/>
            </a:rPr>
            <a:t>Результативность проверок</a:t>
          </a:r>
          <a:endParaRPr dirty="0"/>
        </a:p>
        <a:p xmlns:a="http://schemas.openxmlformats.org/drawingml/2006/main">
          <a:pPr>
            <a:defRPr/>
          </a:pPr>
          <a:r>
            <a:rPr lang="ru-RU" sz="1000" dirty="0">
              <a:cs typeface="Times New Roman"/>
            </a:rPr>
            <a:t> </a:t>
          </a:r>
          <a:endParaRPr lang="ru-RU" sz="1000" dirty="0"/>
        </a:p>
      </cdr:txBody>
    </cdr:sp>
  </cdr:relSizeAnchor>
  <cdr:relSizeAnchor xmlns:cdr="http://schemas.openxmlformats.org/drawingml/2006/chartDrawing">
    <cdr:from>
      <cdr:x>0.6472</cdr:x>
      <cdr:y>0.34114</cdr:y>
    </cdr:from>
    <cdr:to>
      <cdr:x>1</cdr:x>
      <cdr:y>0.75052</cdr:y>
    </cdr:to>
    <cdr:sp macro="" textlink="">
      <cdr:nvSpPr>
        <cdr:cNvPr id="5" name="TextBox 4"/>
        <cdr:cNvSpPr txBox="1"/>
      </cdr:nvSpPr>
      <cdr:spPr bwMode="auto">
        <a:xfrm xmlns:a="http://schemas.openxmlformats.org/drawingml/2006/main">
          <a:off x="1822449" y="7619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 dirty="0"/>
        </a:p>
      </cdr:txBody>
    </cdr:sp>
  </cdr:relSizeAnchor>
  <cdr:relSizeAnchor xmlns:cdr="http://schemas.openxmlformats.org/drawingml/2006/chartDrawing">
    <cdr:from>
      <cdr:x>0.53069</cdr:x>
      <cdr:y>0.63312</cdr:y>
    </cdr:from>
    <cdr:to>
      <cdr:x>0.65734</cdr:x>
      <cdr:y>0.78788</cdr:y>
    </cdr:to>
    <cdr:sp macro="" textlink="">
      <cdr:nvSpPr>
        <cdr:cNvPr id="6" name="TextBox 5"/>
        <cdr:cNvSpPr txBox="1"/>
      </cdr:nvSpPr>
      <cdr:spPr bwMode="auto">
        <a:xfrm xmlns:a="http://schemas.openxmlformats.org/drawingml/2006/main">
          <a:off x="1317624" y="1013110"/>
          <a:ext cx="314453" cy="247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r>
            <a:rPr lang="ru-RU" sz="800" dirty="0"/>
            <a:t>100%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288290" y="3017709"/>
            <a:ext cx="1326134" cy="276999"/>
          </a:xfrm>
        </p:spPr>
        <p:txBody>
          <a:bodyPr/>
          <a:lstStyle/>
          <a:p>
            <a:pPr>
              <a:defRPr/>
            </a:pPr>
            <a:fld id="{98206734-726E-46B9-B3CD-75FDA00F97BD}" type="datetime1">
              <a:rPr lang="ru-RU"/>
              <a:t>01.04.2026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1960372" y="3017709"/>
            <a:ext cx="1845056" cy="276999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4151376" y="3017709"/>
            <a:ext cx="1326134" cy="276999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0.png"/><Relationship Id="rId7" Type="http://schemas.openxmlformats.org/officeDocument/2006/relationships/image" Target="../media/image2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0.png"/><Relationship Id="rId7" Type="http://schemas.openxmlformats.org/officeDocument/2006/relationships/image" Target="../media/image34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0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72000">
              <a:schemeClr val="bg1"/>
            </a:gs>
            <a:gs pos="93000">
              <a:schemeClr val="accent1">
                <a:lumMod val="45000"/>
                <a:lumOff val="55000"/>
              </a:schemeClr>
            </a:gs>
            <a:gs pos="100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440267" y="582209"/>
            <a:ext cx="487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Итоги деятельности </a:t>
            </a:r>
            <a:b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</a:br>
            <a: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контрольно-ревизионного </a:t>
            </a:r>
            <a:b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</a:br>
            <a: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отдела в сфере деятельности </a:t>
            </a:r>
            <a:b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</a:br>
            <a: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силовых ведомств и судебной системы </a:t>
            </a:r>
            <a:b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</a:br>
            <a: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УФК по Забайкальскому краю </a:t>
            </a:r>
            <a:b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</a:br>
            <a:r>
              <a:rPr lang="ru-RU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за 2025 год</a:t>
            </a:r>
            <a:endParaRPr b="1" kern="1200" dirty="0">
              <a:solidFill>
                <a:srgbClr val="11437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Чита,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апрель 2026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dirty="0"/>
          </a:p>
        </p:txBody>
      </p:sp>
      <p:sp>
        <p:nvSpPr>
          <p:cNvPr id="14" name="object 2"/>
          <p:cNvSpPr/>
          <p:nvPr/>
        </p:nvSpPr>
        <p:spPr bwMode="auto"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22225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44500" y="62133"/>
            <a:ext cx="191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sp>
        <p:nvSpPr>
          <p:cNvPr id="15" name="object 2"/>
          <p:cNvSpPr/>
          <p:nvPr/>
        </p:nvSpPr>
        <p:spPr>
          <a:xfrm>
            <a:off x="-4233" y="27866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-12700" y="2367940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Радионова Татьяна Владимировна</a:t>
            </a:r>
            <a:endParaRPr lang="ru-RU" sz="900" b="1" dirty="0">
              <a:solidFill>
                <a:srgbClr val="11437F"/>
              </a:solidFill>
            </a:endParaRPr>
          </a:p>
          <a:p>
            <a:r>
              <a:rPr lang="ru-RU" sz="700" dirty="0" smtClean="0"/>
              <a:t>Начальник </a:t>
            </a:r>
            <a:r>
              <a:rPr lang="ru-RU" sz="700" dirty="0" err="1" smtClean="0"/>
              <a:t>контрольно</a:t>
            </a:r>
            <a:r>
              <a:rPr lang="ru-RU" sz="700" dirty="0" smtClean="0"/>
              <a:t> </a:t>
            </a:r>
            <a:r>
              <a:rPr lang="ru-RU" sz="700" dirty="0"/>
              <a:t>- </a:t>
            </a:r>
            <a:r>
              <a:rPr lang="ru-RU" sz="700" dirty="0" smtClean="0"/>
              <a:t>ревизионного отдела </a:t>
            </a:r>
            <a:r>
              <a:rPr lang="ru-RU" sz="700" dirty="0"/>
              <a:t>в сфере деятельности силовых ведомств и судебной </a:t>
            </a:r>
            <a:r>
              <a:rPr lang="ru-RU" sz="700" dirty="0" smtClean="0"/>
              <a:t>системе</a:t>
            </a:r>
            <a:endParaRPr lang="ru-RU" sz="7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46257"/>
              </p:ext>
            </p:extLst>
          </p:nvPr>
        </p:nvGraphicFramePr>
        <p:xfrm>
          <a:off x="3035300" y="1188774"/>
          <a:ext cx="2333852" cy="187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8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0207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ru-RU" sz="800" b="1" dirty="0">
                          <a:latin typeface="Times New Roman"/>
                          <a:cs typeface="Times New Roman"/>
                        </a:rPr>
                        <a:t>Плана контрольных мероприятий  </a:t>
                      </a:r>
                      <a:endParaRPr dirty="0"/>
                    </a:p>
                    <a:p>
                      <a:pPr algn="ctr"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ru-RU" sz="800" b="1" dirty="0">
                          <a:latin typeface="Times New Roman"/>
                          <a:cs typeface="Times New Roman"/>
                        </a:rPr>
                        <a:t>УФК по Забайкальскому краю за 2020 год </a:t>
                      </a:r>
                      <a:endParaRPr dirty="0"/>
                    </a:p>
                    <a:p>
                      <a:pPr algn="ctr"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ru-RU" sz="800" b="1" dirty="0">
                          <a:latin typeface="Times New Roman"/>
                          <a:cs typeface="Times New Roman"/>
                        </a:rPr>
                        <a:t>в финансово-бюджетной сфере</a:t>
                      </a:r>
                      <a:endParaRPr dirty="0"/>
                    </a:p>
                    <a:p>
                      <a:pPr algn="l">
                        <a:defRPr/>
                      </a:pPr>
                      <a:endParaRPr lang="ru-RU" sz="800" dirty="0">
                        <a:solidFill>
                          <a:srgbClr val="11437F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40191">
                <a:tc>
                  <a:txBody>
                    <a:bodyPr/>
                    <a:lstStyle/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 bwMode="auto">
          <a:xfrm>
            <a:off x="5357628" y="2994025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0" y="491403"/>
            <a:ext cx="57023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spcBef>
                <a:spcPts val="0"/>
              </a:spcBef>
              <a:buFontTx/>
              <a:buNone/>
              <a:defRPr/>
            </a:pPr>
            <a:r>
              <a:rPr lang="ru-RU" sz="800" b="1" kern="1200" dirty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Структура выполнения Плана контрольных мероприятий контрольно–ревизионным отделом в сфере деятельности силовых ведомств и судебной системе УФК по Забайкальскому краю </a:t>
            </a:r>
            <a:r>
              <a:rPr lang="ru-RU" sz="800" b="1" kern="1200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800" b="1" kern="1200" dirty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2025 год </a:t>
            </a:r>
            <a:endParaRPr sz="800" b="1" kern="1200" dirty="0">
              <a:solidFill>
                <a:srgbClr val="11437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700" y="43319"/>
            <a:ext cx="380999" cy="359906"/>
          </a:xfrm>
          <a:prstGeom prst="rect">
            <a:avLst/>
          </a:prstGeom>
        </p:spPr>
      </p:pic>
      <p:graphicFrame>
        <p:nvGraphicFramePr>
          <p:cNvPr id="1238922480" name="Диаграмма 12389224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618759"/>
              </p:ext>
            </p:extLst>
          </p:nvPr>
        </p:nvGraphicFramePr>
        <p:xfrm>
          <a:off x="210349" y="918208"/>
          <a:ext cx="2520154" cy="2141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 bwMode="auto">
          <a:xfrm>
            <a:off x="459678" y="86276"/>
            <a:ext cx="19156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 lvl="0"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901700" y="1089025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 smtClean="0"/>
              <a:t>17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1282700" y="205675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00" b="1" dirty="0"/>
              <a:t>2</a:t>
            </a:r>
          </a:p>
        </p:txBody>
      </p:sp>
      <p:graphicFrame>
        <p:nvGraphicFramePr>
          <p:cNvPr id="1356341279" name="Диаграмма 13563412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36859"/>
              </p:ext>
            </p:extLst>
          </p:nvPr>
        </p:nvGraphicFramePr>
        <p:xfrm>
          <a:off x="3035299" y="911986"/>
          <a:ext cx="2583467" cy="214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 bwMode="auto">
          <a:xfrm>
            <a:off x="5305385" y="2994025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650685" y="940798"/>
            <a:ext cx="4899216" cy="1061829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900" dirty="0"/>
              <a:t>Проведено </a:t>
            </a:r>
            <a:r>
              <a:rPr lang="ru-RU" sz="900" b="1" dirty="0"/>
              <a:t>3</a:t>
            </a:r>
            <a:r>
              <a:rPr lang="ru-RU" sz="900" dirty="0"/>
              <a:t> встречных проверки, </a:t>
            </a:r>
            <a:r>
              <a:rPr lang="ru-RU" sz="900" b="1" dirty="0"/>
              <a:t>12</a:t>
            </a:r>
            <a:r>
              <a:rPr lang="ru-RU" sz="900" dirty="0"/>
              <a:t> визуальных осмотров.</a:t>
            </a:r>
            <a:endParaRPr lang="ru-RU" sz="900" dirty="0">
              <a:cs typeface="Times New Roman"/>
            </a:endParaRPr>
          </a:p>
          <a:p>
            <a:pPr>
              <a:defRPr/>
            </a:pPr>
            <a:endParaRPr lang="ru-RU" sz="900" dirty="0">
              <a:solidFill>
                <a:schemeClr val="accent1">
                  <a:lumMod val="60000"/>
                  <a:lumOff val="40000"/>
                </a:schemeClr>
              </a:solidFill>
              <a:cs typeface="Times New Roman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900" dirty="0"/>
              <a:t>Направлено более </a:t>
            </a:r>
            <a:r>
              <a:rPr lang="ru-RU" sz="900" b="1" dirty="0"/>
              <a:t>130</a:t>
            </a:r>
            <a:r>
              <a:rPr lang="ru-RU" sz="900" dirty="0"/>
              <a:t> запросов в различные организации и государственные органы</a:t>
            </a:r>
            <a:r>
              <a:rPr lang="ru-RU" sz="900" dirty="0">
                <a:cs typeface="Times New Roman"/>
              </a:rPr>
              <a:t>.</a:t>
            </a:r>
            <a:endParaRPr sz="900" dirty="0"/>
          </a:p>
          <a:p>
            <a:pPr>
              <a:defRPr/>
            </a:pPr>
            <a:endParaRPr lang="ru-RU" sz="900" dirty="0">
              <a:cs typeface="Times New Roman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900" dirty="0"/>
              <a:t>Приняли участие в проведении </a:t>
            </a:r>
            <a:r>
              <a:rPr lang="ru-RU" sz="900" b="1" dirty="0"/>
              <a:t>2</a:t>
            </a:r>
            <a:r>
              <a:rPr lang="ru-RU" sz="900" dirty="0"/>
              <a:t> осмотрах объектов Минобороны, проводимых Федеральным казначейством.</a:t>
            </a:r>
            <a:r>
              <a:rPr lang="ru-RU" sz="900" dirty="0">
                <a:cs typeface="Times New Roman"/>
              </a:rPr>
              <a:t>                                                </a:t>
            </a:r>
            <a:endParaRPr lang="ru-RU" sz="900" dirty="0">
              <a:latin typeface="Times New Roman"/>
              <a:cs typeface="Times New Roman"/>
            </a:endParaRPr>
          </a:p>
        </p:txBody>
      </p:sp>
      <p:pic>
        <p:nvPicPr>
          <p:cNvPr id="3074" name="Picture 2" descr="C:\Users\MURZIN~1\AppData\Local\Temp\Rar$DI03.738\охранник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29110" y="515314"/>
            <a:ext cx="360000" cy="327643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44500" y="69926"/>
            <a:ext cx="19828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80214" y="1315565"/>
            <a:ext cx="360000" cy="3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59047" y="2309221"/>
            <a:ext cx="360000" cy="36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87A5CA7-301F-556C-2ECF-F70FF0BB7703}"/>
              </a:ext>
            </a:extLst>
          </p:cNvPr>
          <p:cNvSpPr txBox="1"/>
          <p:nvPr/>
        </p:nvSpPr>
        <p:spPr>
          <a:xfrm>
            <a:off x="596900" y="519034"/>
            <a:ext cx="50016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 u="sng" dirty="0">
                <a:solidFill>
                  <a:schemeClr val="tx2"/>
                </a:solidFill>
              </a:rPr>
              <a:t>В ходе осуществления контрольных мероприятий сотрудниками отдела: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AE541B3-B066-3E9C-A79B-E18D3D273A5E}"/>
              </a:ext>
            </a:extLst>
          </p:cNvPr>
          <p:cNvSpPr txBox="1"/>
          <p:nvPr/>
        </p:nvSpPr>
        <p:spPr>
          <a:xfrm>
            <a:off x="648129" y="2125421"/>
            <a:ext cx="4899216" cy="923330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900" dirty="0"/>
              <a:t>Составлено, внесено в ПФК, ГИС ЕГСФК, ЕИС, а также направлено объектам контроля более </a:t>
            </a:r>
            <a:r>
              <a:rPr lang="ru-RU" sz="900" b="1" dirty="0"/>
              <a:t>300</a:t>
            </a:r>
            <a:r>
              <a:rPr lang="ru-RU" sz="900" dirty="0"/>
              <a:t> различных видов документов (акты, справки, представления, предписания, информационные письма и т.д.)</a:t>
            </a:r>
          </a:p>
          <a:p>
            <a:pPr>
              <a:defRPr/>
            </a:pPr>
            <a:endParaRPr lang="ru-RU" sz="900" dirty="0"/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900" dirty="0" smtClean="0"/>
              <a:t>Подготовлено </a:t>
            </a:r>
            <a:r>
              <a:rPr lang="ru-RU" sz="900" dirty="0"/>
              <a:t>и </a:t>
            </a:r>
            <a:r>
              <a:rPr lang="ru-RU" sz="900" dirty="0" smtClean="0"/>
              <a:t>направлено </a:t>
            </a:r>
            <a:r>
              <a:rPr lang="ru-RU" sz="900" dirty="0"/>
              <a:t>в ЦАФК </a:t>
            </a:r>
            <a:r>
              <a:rPr lang="ru-RU" sz="900" b="1" dirty="0"/>
              <a:t>8</a:t>
            </a:r>
            <a:r>
              <a:rPr lang="ru-RU" sz="900" dirty="0"/>
              <a:t> аналитических записок с дополнениями и изменениями.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8000">
              <a:schemeClr val="accent1">
                <a:lumMod val="0"/>
                <a:lumOff val="100000"/>
                <a:alpha val="1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 bwMode="auto">
          <a:xfrm>
            <a:off x="5305385" y="2994025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graphicFrame>
        <p:nvGraphicFramePr>
          <p:cNvPr id="1823295999" name="Диаграмма 182329599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99325"/>
              </p:ext>
            </p:extLst>
          </p:nvPr>
        </p:nvGraphicFramePr>
        <p:xfrm>
          <a:off x="2803149" y="682439"/>
          <a:ext cx="2649536" cy="1402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444500" y="60302"/>
            <a:ext cx="205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graphicFrame>
        <p:nvGraphicFramePr>
          <p:cNvPr id="127918800" name="Диаграмма 1279187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3154689"/>
              </p:ext>
            </p:extLst>
          </p:nvPr>
        </p:nvGraphicFramePr>
        <p:xfrm>
          <a:off x="41276" y="464627"/>
          <a:ext cx="2482848" cy="16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 bwMode="auto">
          <a:xfrm>
            <a:off x="4559299" y="1187495"/>
            <a:ext cx="34496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 b="1" dirty="0">
                <a:cs typeface="Times New Roman"/>
              </a:rPr>
              <a:t>0,9</a:t>
            </a:r>
          </a:p>
          <a:p>
            <a:pPr>
              <a:defRPr/>
            </a:pPr>
            <a:endParaRPr dirty="0"/>
          </a:p>
          <a:p>
            <a:pPr>
              <a:defRPr/>
            </a:pPr>
            <a:endParaRPr lang="ru-RU" sz="800" b="1" dirty="0"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245099" y="1387842"/>
            <a:ext cx="415173" cy="213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800" b="1" dirty="0"/>
              <a:t>8,9%</a:t>
            </a:r>
          </a:p>
        </p:txBody>
      </p:sp>
      <p:graphicFrame>
        <p:nvGraphicFramePr>
          <p:cNvPr id="96284531" name="Диаграмма 962845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704452"/>
              </p:ext>
            </p:extLst>
          </p:nvPr>
        </p:nvGraphicFramePr>
        <p:xfrm>
          <a:off x="1206500" y="2131053"/>
          <a:ext cx="3200400" cy="1109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1"/>
          <p:cNvSpPr txBox="1"/>
          <p:nvPr/>
        </p:nvSpPr>
        <p:spPr bwMode="auto">
          <a:xfrm>
            <a:off x="3340100" y="539557"/>
            <a:ext cx="1824869" cy="28576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00" dirty="0">
                <a:cs typeface="Times New Roman"/>
              </a:rPr>
              <a:t>Объем средств</a:t>
            </a:r>
            <a:endParaRPr lang="ru-RU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71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B460EA1-0697-34E4-8121-140705521E7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10165C8-3643-CBF8-041D-BFCD46EA5219}"/>
              </a:ext>
            </a:extLst>
          </p:cNvPr>
          <p:cNvSpPr txBox="1"/>
          <p:nvPr/>
        </p:nvSpPr>
        <p:spPr bwMode="auto">
          <a:xfrm>
            <a:off x="5321300" y="3009298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="" xmlns:a16="http://schemas.microsoft.com/office/drawing/2014/main" id="{59D230FA-5AF3-A5D4-EEB7-E66AF77A79FB}"/>
              </a:ext>
            </a:extLst>
          </p:cNvPr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C3C6E3C-C5C9-B33A-7117-8637C72AA7D8}"/>
              </a:ext>
            </a:extLst>
          </p:cNvPr>
          <p:cNvSpPr/>
          <p:nvPr/>
        </p:nvSpPr>
        <p:spPr bwMode="auto">
          <a:xfrm>
            <a:off x="2273300" y="1058701"/>
            <a:ext cx="358140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1100" dirty="0">
                <a:latin typeface="Arial"/>
                <a:ea typeface="Arial"/>
                <a:cs typeface="Arial"/>
              </a:rPr>
              <a:t>1 внеплановая выездная проверка, </a:t>
            </a:r>
          </a:p>
          <a:p>
            <a:pPr>
              <a:defRPr/>
            </a:pPr>
            <a:r>
              <a:rPr lang="ru-RU" sz="1100" dirty="0">
                <a:latin typeface="Arial"/>
                <a:ea typeface="Arial"/>
                <a:cs typeface="Arial"/>
              </a:rPr>
              <a:t>     1 внеплановое обследование </a:t>
            </a:r>
            <a:endParaRPr sz="1100" dirty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  <a:defRPr/>
            </a:pPr>
            <a:endParaRPr sz="1100" dirty="0">
              <a:latin typeface="Arial"/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110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проведено 6 визуальных осмотров пунктов    пропусков</a:t>
            </a:r>
            <a:r>
              <a:rPr lang="ru-RU" sz="1100" dirty="0">
                <a:latin typeface="Arial"/>
                <a:ea typeface="Arial"/>
                <a:cs typeface="Arial"/>
              </a:rPr>
              <a:t> в Забайкальском крае и Республике Бурятия</a:t>
            </a:r>
          </a:p>
          <a:p>
            <a:pPr marL="171450" indent="-171450">
              <a:buFont typeface="Arial"/>
              <a:buChar char="•"/>
              <a:defRPr/>
            </a:pPr>
            <a:endParaRPr sz="1100" dirty="0">
              <a:latin typeface="Arial"/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1100" dirty="0">
                <a:latin typeface="Arial"/>
                <a:ea typeface="Arial"/>
                <a:cs typeface="Arial"/>
              </a:rPr>
              <a:t>проверяемый период - </a:t>
            </a:r>
            <a:r>
              <a:rPr lang="ru-RU" sz="1100" dirty="0" smtClean="0">
                <a:latin typeface="Arial"/>
                <a:ea typeface="Arial"/>
                <a:cs typeface="Arial"/>
              </a:rPr>
              <a:t>2024 </a:t>
            </a:r>
            <a:r>
              <a:rPr lang="ru-RU" sz="1100" dirty="0">
                <a:latin typeface="Arial"/>
                <a:ea typeface="Arial"/>
                <a:cs typeface="Arial"/>
              </a:rPr>
              <a:t>- 2025 </a:t>
            </a:r>
            <a:r>
              <a:rPr lang="ru-RU" sz="1100" dirty="0" smtClean="0">
                <a:latin typeface="Arial"/>
                <a:ea typeface="Arial"/>
                <a:cs typeface="Arial"/>
              </a:rPr>
              <a:t>годы</a:t>
            </a:r>
            <a:endParaRPr lang="ru-RU" sz="1100" dirty="0">
              <a:latin typeface="Arial"/>
              <a:ea typeface="Arial"/>
              <a:cs typeface="Arial"/>
            </a:endParaRPr>
          </a:p>
          <a:p>
            <a:pPr marL="171450" indent="-171450">
              <a:buFont typeface="Arial"/>
              <a:buChar char="•"/>
              <a:defRPr/>
            </a:pPr>
            <a:endParaRPr sz="1100" dirty="0">
              <a:latin typeface="Arial"/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объем проверенных средств составил </a:t>
            </a:r>
          </a:p>
          <a:p>
            <a:pPr>
              <a:defRPr/>
            </a:pPr>
            <a: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  </a:t>
            </a:r>
            <a:r>
              <a:rPr lang="ru-RU" sz="11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 </a:t>
            </a:r>
            <a:r>
              <a:rPr lang="ru-RU" sz="1100" b="1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млрд </a:t>
            </a:r>
            <a:r>
              <a:rPr lang="ru-RU" sz="11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146 </a:t>
            </a:r>
            <a:r>
              <a:rPr lang="ru-RU" sz="1100" b="1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млн </a:t>
            </a:r>
            <a:r>
              <a:rPr lang="ru-RU" sz="11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120 тыс. </a:t>
            </a:r>
            <a:r>
              <a:rPr lang="ru-RU" sz="1100" b="1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</a:t>
            </a:r>
            <a:r>
              <a:rPr lang="ru-RU" sz="1100" b="1" i="0" u="none" strike="noStrike" cap="none" spc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уб</a:t>
            </a:r>
            <a: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lang="ru-RU" sz="1100" b="0" i="0" u="none" strike="noStrike" cap="none" spc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800" dirty="0">
                <a:cs typeface="Times New Roman"/>
              </a:rPr>
              <a:t>                                                        </a:t>
            </a:r>
            <a:endParaRPr lang="ru-RU" sz="800" dirty="0">
              <a:latin typeface="Times New Roman"/>
              <a:cs typeface="Times New Roman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9160006-68BD-9E56-2A46-8F8745AABC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6FC9073-0FCD-10BF-BBA5-F4431B766A39}"/>
              </a:ext>
            </a:extLst>
          </p:cNvPr>
          <p:cNvSpPr/>
          <p:nvPr/>
        </p:nvSpPr>
        <p:spPr bwMode="auto">
          <a:xfrm>
            <a:off x="444500" y="69383"/>
            <a:ext cx="2211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BEFB50-151B-92C4-95DD-58B690B8C9D2}"/>
              </a:ext>
            </a:extLst>
          </p:cNvPr>
          <p:cNvSpPr txBox="1"/>
          <p:nvPr/>
        </p:nvSpPr>
        <p:spPr bwMode="auto">
          <a:xfrm>
            <a:off x="273106" y="491237"/>
            <a:ext cx="521958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Проверка </a:t>
            </a:r>
            <a:r>
              <a:rPr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соблюдения законодательства в ходе создания и</a:t>
            </a:r>
            <a:r>
              <a:rPr lang="ru-RU"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 </a:t>
            </a:r>
            <a:r>
              <a:rPr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эксплуатации</a:t>
            </a:r>
            <a:r>
              <a:rPr lang="ru-RU"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 </a:t>
            </a:r>
            <a:r>
              <a:rPr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пунктов пропуска, а также развития примыкающих территорий</a:t>
            </a:r>
            <a:r>
              <a:rPr lang="ru-RU" sz="800" b="1" kern="1200" dirty="0">
                <a:solidFill>
                  <a:srgbClr val="11437F"/>
                </a:solidFill>
                <a:latin typeface="+mj-lt"/>
                <a:cs typeface="Times New Roman" pitchFamily="18" charset="0"/>
              </a:rPr>
              <a:t> </a:t>
            </a:r>
            <a:endParaRPr sz="800" b="1" kern="1200" dirty="0">
              <a:solidFill>
                <a:srgbClr val="11437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4D96807-A9FA-2A14-D73E-8A99D08DC8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76"/>
          <a:stretch>
            <a:fillRect/>
          </a:stretch>
        </p:blipFill>
        <p:spPr bwMode="auto">
          <a:xfrm rot="5400000">
            <a:off x="-17828" y="957224"/>
            <a:ext cx="2443101" cy="2280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8165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 bwMode="auto">
          <a:xfrm>
            <a:off x="5357204" y="3006465"/>
            <a:ext cx="44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44500" y="79831"/>
            <a:ext cx="19303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2043637" y="719713"/>
            <a:ext cx="13716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rgbClr val="11437F"/>
                </a:solidFill>
                <a:latin typeface="Arial"/>
                <a:cs typeface="Arial"/>
              </a:rPr>
              <a:t>Многополосный автомобильный пункт пропуска (МАПП) Забайкальск </a:t>
            </a:r>
            <a:endParaRPr sz="1100" dirty="0"/>
          </a:p>
        </p:txBody>
      </p:sp>
      <p:pic>
        <p:nvPicPr>
          <p:cNvPr id="1869350174" name="Рисунок 186935017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-314846" y="857771"/>
            <a:ext cx="2711430" cy="1954737"/>
          </a:xfrm>
          <a:prstGeom prst="rect">
            <a:avLst/>
          </a:prstGeom>
        </p:spPr>
      </p:pic>
      <p:pic>
        <p:nvPicPr>
          <p:cNvPr id="1902901429" name="Рисунок 1902901428"/>
          <p:cNvPicPr>
            <a:picLocks noChangeAspect="1"/>
          </p:cNvPicPr>
          <p:nvPr/>
        </p:nvPicPr>
        <p:blipFill>
          <a:blip r:embed="rId5"/>
          <a:srcRect l="853" t="-494" r="41632" b="494"/>
          <a:stretch>
            <a:fillRect/>
          </a:stretch>
        </p:blipFill>
        <p:spPr bwMode="auto">
          <a:xfrm rot="5400000">
            <a:off x="3857426" y="50346"/>
            <a:ext cx="1412294" cy="227745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778CE26-9738-82DA-971C-7BA0ADA63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29074" y="1916545"/>
            <a:ext cx="2917883" cy="12743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AC8C5D4-156E-4B5E-E3E0-AF82ECB66D7B}"/>
              </a:ext>
            </a:extLst>
          </p:cNvPr>
          <p:cNvSpPr txBox="1"/>
          <p:nvPr/>
        </p:nvSpPr>
        <p:spPr bwMode="auto">
          <a:xfrm>
            <a:off x="3986687" y="195892"/>
            <a:ext cx="183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  <a:latin typeface="Arial"/>
                <a:cs typeface="Arial"/>
              </a:rPr>
              <a:t>Осмотры пунктов пропусков</a:t>
            </a:r>
            <a:endParaRPr sz="8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4841822" name="TextBox 24"/>
          <p:cNvSpPr txBox="1"/>
          <p:nvPr/>
        </p:nvSpPr>
        <p:spPr bwMode="auto">
          <a:xfrm>
            <a:off x="5549900" y="2994024"/>
            <a:ext cx="199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43116084" name="object 2"/>
          <p:cNvSpPr/>
          <p:nvPr/>
        </p:nvSpPr>
        <p:spPr bwMode="auto">
          <a:xfrm flipV="1">
            <a:off x="0" y="250824"/>
            <a:ext cx="5765799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1350783139" name="Рисунок 9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0" y="43318"/>
            <a:ext cx="368299" cy="359905"/>
          </a:xfrm>
          <a:prstGeom prst="rect">
            <a:avLst/>
          </a:prstGeom>
        </p:spPr>
      </p:pic>
      <p:sp>
        <p:nvSpPr>
          <p:cNvPr id="483838070" name="Прямоугольник 2"/>
          <p:cNvSpPr/>
          <p:nvPr/>
        </p:nvSpPr>
        <p:spPr bwMode="auto">
          <a:xfrm>
            <a:off x="444500" y="82524"/>
            <a:ext cx="19066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sp>
        <p:nvSpPr>
          <p:cNvPr id="1110759179" name="TextBox 17"/>
          <p:cNvSpPr txBox="1"/>
          <p:nvPr/>
        </p:nvSpPr>
        <p:spPr bwMode="auto">
          <a:xfrm>
            <a:off x="749300" y="456133"/>
            <a:ext cx="40726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dirty="0" smtClean="0">
                <a:solidFill>
                  <a:srgbClr val="11437F"/>
                </a:solidFill>
              </a:rPr>
              <a:t>Многополосный автомобильный пункт пропуска (МАПП) Забайкальск </a:t>
            </a:r>
            <a:endParaRPr lang="ru-RU" sz="800" dirty="0"/>
          </a:p>
        </p:txBody>
      </p:sp>
      <p:pic>
        <p:nvPicPr>
          <p:cNvPr id="2079166453" name="Рисунок 207916645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587500" y="697768"/>
            <a:ext cx="2535593" cy="1261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20064985" name="Рисунок 162006498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547996" y="1511284"/>
            <a:ext cx="1226845" cy="2043438"/>
          </a:xfrm>
          <a:prstGeom prst="rect">
            <a:avLst/>
          </a:prstGeom>
        </p:spPr>
      </p:pic>
      <p:pic>
        <p:nvPicPr>
          <p:cNvPr id="1614048297" name="Рисунок 161404829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rot="5400000">
            <a:off x="325730" y="544815"/>
            <a:ext cx="1116190" cy="1488253"/>
          </a:xfrm>
          <a:prstGeom prst="rect">
            <a:avLst/>
          </a:prstGeom>
        </p:spPr>
      </p:pic>
      <p:pic>
        <p:nvPicPr>
          <p:cNvPr id="1663989294" name="Рисунок 166398929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rot="5400000">
            <a:off x="4273204" y="531584"/>
            <a:ext cx="1116192" cy="1541098"/>
          </a:xfrm>
          <a:prstGeom prst="rect">
            <a:avLst/>
          </a:prstGeom>
        </p:spPr>
      </p:pic>
      <p:pic>
        <p:nvPicPr>
          <p:cNvPr id="602256705" name="Рисунок 60225670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rot="5400000">
            <a:off x="4038771" y="1617816"/>
            <a:ext cx="1261314" cy="18648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75BEBA-10EA-536D-9118-FCFA9B1C8C76}"/>
              </a:ext>
            </a:extLst>
          </p:cNvPr>
          <p:cNvSpPr txBox="1"/>
          <p:nvPr/>
        </p:nvSpPr>
        <p:spPr>
          <a:xfrm>
            <a:off x="3919682" y="194420"/>
            <a:ext cx="18461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  <a:latin typeface="Arial"/>
                <a:cs typeface="Arial"/>
              </a:rPr>
              <a:t>Осмотры пунктов пропусков</a:t>
            </a:r>
            <a:endParaRPr lang="ru-RU" sz="8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6CDA176-522B-9628-758D-1635BA96AA6E}"/>
              </a:ext>
            </a:extLst>
          </p:cNvPr>
          <p:cNvSpPr txBox="1"/>
          <p:nvPr/>
        </p:nvSpPr>
        <p:spPr>
          <a:xfrm>
            <a:off x="2142154" y="2055305"/>
            <a:ext cx="159164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11437F"/>
                </a:solidFill>
                <a:latin typeface="Arial"/>
                <a:cs typeface="Arial"/>
              </a:rPr>
              <a:t>Установлены отклонения состояния пунктов пропуска от требований ГОСТ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1E825BB-7029-C2BF-8AD2-DB9369C9975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7C4BF8C8-8CBC-25F5-C59E-28AB804A34F8}"/>
              </a:ext>
            </a:extLst>
          </p:cNvPr>
          <p:cNvSpPr txBox="1"/>
          <p:nvPr/>
        </p:nvSpPr>
        <p:spPr bwMode="auto">
          <a:xfrm>
            <a:off x="5473699" y="2994025"/>
            <a:ext cx="276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="" xmlns:a16="http://schemas.microsoft.com/office/drawing/2014/main" id="{AA6BB3D3-8435-F49A-6F93-20B6BCBF7438}"/>
              </a:ext>
            </a:extLst>
          </p:cNvPr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7C268BE-4E46-9705-48C5-293EFAF33C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B4D6ED-C056-C7C1-B37E-DB08B0649874}"/>
              </a:ext>
            </a:extLst>
          </p:cNvPr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A19E313-AD60-7620-71B8-3D9D95848692}"/>
              </a:ext>
            </a:extLst>
          </p:cNvPr>
          <p:cNvSpPr txBox="1"/>
          <p:nvPr/>
        </p:nvSpPr>
        <p:spPr bwMode="auto">
          <a:xfrm>
            <a:off x="8175" y="2429242"/>
            <a:ext cx="318789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800" b="1" dirty="0" smtClean="0">
                <a:solidFill>
                  <a:schemeClr val="tx2"/>
                </a:solidFill>
                <a:latin typeface="Arial"/>
                <a:cs typeface="Arial"/>
              </a:rPr>
              <a:t>на прилегающей территории </a:t>
            </a:r>
            <a:r>
              <a:rPr lang="ru-RU" sz="800" b="1" dirty="0">
                <a:solidFill>
                  <a:schemeClr val="tx2"/>
                </a:solidFill>
                <a:latin typeface="Arial"/>
                <a:cs typeface="Arial"/>
              </a:rPr>
              <a:t>к ПП не </a:t>
            </a:r>
            <a:r>
              <a:rPr lang="ru-RU" sz="800" b="1" dirty="0" smtClean="0">
                <a:solidFill>
                  <a:schemeClr val="tx2"/>
                </a:solidFill>
                <a:latin typeface="Arial"/>
                <a:cs typeface="Arial"/>
              </a:rPr>
              <a:t>развита инфраструктура</a:t>
            </a:r>
            <a:r>
              <a:rPr lang="ru-RU" sz="800" b="1" dirty="0">
                <a:solidFill>
                  <a:schemeClr val="tx2"/>
                </a:solidFill>
                <a:latin typeface="Arial"/>
                <a:cs typeface="Arial"/>
              </a:rPr>
              <a:t>, плохие дороги, отсутствуют подъездные </a:t>
            </a:r>
            <a:r>
              <a:rPr lang="ru-RU" sz="800" b="1" dirty="0" smtClean="0">
                <a:solidFill>
                  <a:schemeClr val="tx2"/>
                </a:solidFill>
                <a:latin typeface="Arial"/>
                <a:cs typeface="Arial"/>
              </a:rPr>
              <a:t>пути</a:t>
            </a:r>
          </a:p>
          <a:p>
            <a:pPr>
              <a:defRPr/>
            </a:pPr>
            <a:endParaRPr lang="ru-RU" sz="700" b="1" dirty="0">
              <a:solidFill>
                <a:schemeClr val="tx2"/>
              </a:solidFill>
              <a:latin typeface="Arial"/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ru-RU" sz="800" b="1" dirty="0" smtClean="0">
                <a:solidFill>
                  <a:schemeClr val="tx2"/>
                </a:solidFill>
                <a:latin typeface="Arial"/>
                <a:cs typeface="Arial"/>
              </a:rPr>
              <a:t>территория </a:t>
            </a:r>
            <a:r>
              <a:rPr lang="ru-RU" sz="800" b="1" dirty="0">
                <a:solidFill>
                  <a:schemeClr val="tx2"/>
                </a:solidFill>
                <a:latin typeface="Arial"/>
                <a:cs typeface="Arial"/>
              </a:rPr>
              <a:t>ПП </a:t>
            </a:r>
            <a:r>
              <a:rPr lang="ru-RU" sz="800" b="1" dirty="0" smtClean="0">
                <a:solidFill>
                  <a:schemeClr val="tx2"/>
                </a:solidFill>
                <a:latin typeface="Arial"/>
                <a:cs typeface="Arial"/>
              </a:rPr>
              <a:t>не </a:t>
            </a:r>
            <a:r>
              <a:rPr lang="ru-RU" sz="800" b="1" dirty="0">
                <a:solidFill>
                  <a:schemeClr val="tx2"/>
                </a:solidFill>
                <a:latin typeface="Arial"/>
                <a:cs typeface="Arial"/>
              </a:rPr>
              <a:t>благоустроена, отсутствуют </a:t>
            </a:r>
            <a:endParaRPr lang="ru-RU" sz="800" b="1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800" b="1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ru-RU" sz="800" b="1" dirty="0" smtClean="0">
                <a:solidFill>
                  <a:schemeClr val="tx2"/>
                </a:solidFill>
                <a:latin typeface="Arial"/>
                <a:cs typeface="Arial"/>
              </a:rPr>
              <a:t>     дороги и благоустройство </a:t>
            </a:r>
            <a:endParaRPr lang="ru-RU" sz="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062101257" name="TextBox 17">
            <a:extLst>
              <a:ext uri="{FF2B5EF4-FFF2-40B4-BE49-F238E27FC236}">
                <a16:creationId xmlns="" xmlns:a16="http://schemas.microsoft.com/office/drawing/2014/main" id="{CEF82302-D5C2-C177-3A44-6862FBC4F7C4}"/>
              </a:ext>
            </a:extLst>
          </p:cNvPr>
          <p:cNvSpPr txBox="1"/>
          <p:nvPr/>
        </p:nvSpPr>
        <p:spPr bwMode="auto">
          <a:xfrm>
            <a:off x="632545" y="466674"/>
            <a:ext cx="42210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</a:rPr>
              <a:t>Двухполосный автомобильной пункт пропуска (ДАПП) Олочи </a:t>
            </a:r>
            <a:endParaRPr sz="800" b="1" dirty="0">
              <a:solidFill>
                <a:srgbClr val="11437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F8D65A-F470-679F-5DAE-5172BAA48A85}"/>
              </a:ext>
            </a:extLst>
          </p:cNvPr>
          <p:cNvSpPr txBox="1"/>
          <p:nvPr/>
        </p:nvSpPr>
        <p:spPr>
          <a:xfrm>
            <a:off x="3941326" y="187781"/>
            <a:ext cx="182447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  <a:latin typeface="Arial"/>
                <a:cs typeface="Arial"/>
              </a:rPr>
              <a:t>Осмотры пунктов пропусков</a:t>
            </a:r>
            <a:endParaRPr lang="ru-RU" sz="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B7BA1B2-4771-3B7E-EB9D-447354D6A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175199" y="1937400"/>
            <a:ext cx="2551346" cy="10903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13F37FD-6824-6243-C3A4-52BC8C13F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8509" y="713019"/>
            <a:ext cx="3048969" cy="17186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5007D5B-BFB9-09AE-25BE-C22450AEF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175199" y="709267"/>
            <a:ext cx="2566696" cy="117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97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 bwMode="auto">
          <a:xfrm>
            <a:off x="5565814" y="3035048"/>
            <a:ext cx="199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01058" y="5557"/>
            <a:ext cx="406943" cy="3976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84691" y="5866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062101257" name="TextBox 17"/>
          <p:cNvSpPr txBox="1"/>
          <p:nvPr/>
        </p:nvSpPr>
        <p:spPr bwMode="auto">
          <a:xfrm>
            <a:off x="469901" y="423168"/>
            <a:ext cx="44864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</a:rPr>
              <a:t>Двухполосный автомобильной пункт пропуска (ДАПП) Олочи </a:t>
            </a:r>
          </a:p>
        </p:txBody>
      </p:sp>
      <p:pic>
        <p:nvPicPr>
          <p:cNvPr id="695724210" name="Рисунок 695724209"/>
          <p:cNvPicPr>
            <a:picLocks noChangeAspect="1"/>
          </p:cNvPicPr>
          <p:nvPr/>
        </p:nvPicPr>
        <p:blipFill>
          <a:blip r:embed="rId4"/>
          <a:srcRect l="29908"/>
          <a:stretch>
            <a:fillRect/>
          </a:stretch>
        </p:blipFill>
        <p:spPr bwMode="auto">
          <a:xfrm>
            <a:off x="94342" y="662613"/>
            <a:ext cx="2344955" cy="1386065"/>
          </a:xfrm>
          <a:prstGeom prst="rect">
            <a:avLst/>
          </a:prstGeom>
        </p:spPr>
      </p:pic>
      <p:pic>
        <p:nvPicPr>
          <p:cNvPr id="1644698863" name="Рисунок 1644698862"/>
          <p:cNvPicPr>
            <a:picLocks noChangeAspect="1"/>
          </p:cNvPicPr>
          <p:nvPr/>
        </p:nvPicPr>
        <p:blipFill>
          <a:blip r:embed="rId5"/>
          <a:srcRect b="13021"/>
          <a:stretch>
            <a:fillRect/>
          </a:stretch>
        </p:blipFill>
        <p:spPr bwMode="auto">
          <a:xfrm>
            <a:off x="2530248" y="2103022"/>
            <a:ext cx="3053477" cy="1087834"/>
          </a:xfrm>
          <a:prstGeom prst="rect">
            <a:avLst/>
          </a:prstGeom>
        </p:spPr>
      </p:pic>
      <p:pic>
        <p:nvPicPr>
          <p:cNvPr id="1434167868" name="Рисунок 143416786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530248" y="672258"/>
            <a:ext cx="3053477" cy="1376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77870B9-9CFF-C65E-347A-19B18F85C318}"/>
              </a:ext>
            </a:extLst>
          </p:cNvPr>
          <p:cNvSpPr txBox="1"/>
          <p:nvPr/>
        </p:nvSpPr>
        <p:spPr>
          <a:xfrm>
            <a:off x="4013199" y="162435"/>
            <a:ext cx="17526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  <a:latin typeface="Arial"/>
                <a:cs typeface="Arial"/>
              </a:rPr>
              <a:t>Осмотры пунктов пропусков</a:t>
            </a:r>
            <a:endParaRPr lang="ru-RU" sz="8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E01E069-8C78-F787-C846-0C0C7D7C9D03}"/>
              </a:ext>
            </a:extLst>
          </p:cNvPr>
          <p:cNvSpPr txBox="1"/>
          <p:nvPr/>
        </p:nvSpPr>
        <p:spPr>
          <a:xfrm>
            <a:off x="101058" y="2077231"/>
            <a:ext cx="234495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b="1" dirty="0">
                <a:solidFill>
                  <a:schemeClr val="tx2"/>
                </a:solidFill>
                <a:latin typeface="Arial"/>
                <a:cs typeface="Arial"/>
              </a:rPr>
              <a:t>нет </a:t>
            </a:r>
            <a:r>
              <a:rPr lang="ru-RU" sz="900" b="1" dirty="0" smtClean="0">
                <a:solidFill>
                  <a:schemeClr val="tx2"/>
                </a:solidFill>
                <a:latin typeface="Arial"/>
                <a:cs typeface="Arial"/>
              </a:rPr>
              <a:t>административного здания</a:t>
            </a:r>
            <a:r>
              <a:rPr lang="ru-RU" sz="900" b="1" dirty="0">
                <a:solidFill>
                  <a:schemeClr val="tx2"/>
                </a:solidFill>
                <a:latin typeface="Arial"/>
                <a:cs typeface="Arial"/>
              </a:rPr>
              <a:t>, сотрудники </a:t>
            </a:r>
            <a:r>
              <a:rPr lang="ru-RU" sz="900" b="1" dirty="0" smtClean="0">
                <a:solidFill>
                  <a:schemeClr val="tx2"/>
                </a:solidFill>
                <a:latin typeface="Arial"/>
                <a:cs typeface="Arial"/>
              </a:rPr>
              <a:t>осуществляют работу </a:t>
            </a:r>
            <a:r>
              <a:rPr lang="ru-RU" sz="900" b="1" dirty="0">
                <a:solidFill>
                  <a:schemeClr val="tx2"/>
                </a:solidFill>
                <a:latin typeface="Arial"/>
                <a:cs typeface="Arial"/>
              </a:rPr>
              <a:t>в вагончиках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F3BB6BB-827A-53C6-BF46-4ADBD6351D59}"/>
              </a:ext>
            </a:extLst>
          </p:cNvPr>
          <p:cNvSpPr txBox="1"/>
          <p:nvPr/>
        </p:nvSpPr>
        <p:spPr>
          <a:xfrm>
            <a:off x="83957" y="2563138"/>
            <a:ext cx="2486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b="1" dirty="0" smtClean="0">
                <a:solidFill>
                  <a:schemeClr val="tx2"/>
                </a:solidFill>
                <a:latin typeface="Arial"/>
                <a:cs typeface="Arial"/>
              </a:rPr>
              <a:t>нет систем канализации, </a:t>
            </a:r>
            <a:r>
              <a:rPr lang="ru-RU" sz="900" b="1" dirty="0">
                <a:solidFill>
                  <a:schemeClr val="tx2"/>
                </a:solidFill>
                <a:latin typeface="Arial"/>
                <a:cs typeface="Arial"/>
              </a:rPr>
              <a:t>водоотведения, </a:t>
            </a:r>
            <a:r>
              <a:rPr lang="ru-RU" sz="900" b="1" dirty="0" smtClean="0">
                <a:solidFill>
                  <a:schemeClr val="tx2"/>
                </a:solidFill>
                <a:latin typeface="Arial"/>
                <a:cs typeface="Arial"/>
              </a:rPr>
              <a:t>водоснабжения</a:t>
            </a:r>
            <a:endParaRPr lang="ru-RU" sz="900" b="1" dirty="0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ru-RU" sz="900" b="1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b="1" dirty="0">
                <a:solidFill>
                  <a:schemeClr val="tx2"/>
                </a:solidFill>
                <a:latin typeface="Arial"/>
                <a:cs typeface="Arial"/>
              </a:rPr>
              <a:t>нет подъездных путей к ПП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5799198" name="TextBox 24"/>
          <p:cNvSpPr txBox="1"/>
          <p:nvPr/>
        </p:nvSpPr>
        <p:spPr bwMode="auto">
          <a:xfrm>
            <a:off x="5406159" y="2994024"/>
            <a:ext cx="359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47510423" name="object 2"/>
          <p:cNvSpPr/>
          <p:nvPr/>
        </p:nvSpPr>
        <p:spPr bwMode="auto">
          <a:xfrm flipV="1">
            <a:off x="0" y="250824"/>
            <a:ext cx="5765799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71614364" name="Рисунок 8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0" y="43318"/>
            <a:ext cx="368299" cy="359905"/>
          </a:xfrm>
          <a:prstGeom prst="rect">
            <a:avLst/>
          </a:prstGeom>
        </p:spPr>
      </p:pic>
      <p:sp>
        <p:nvSpPr>
          <p:cNvPr id="1600526520" name="TextBox 7"/>
          <p:cNvSpPr txBox="1"/>
          <p:nvPr/>
        </p:nvSpPr>
        <p:spPr bwMode="auto">
          <a:xfrm>
            <a:off x="444499" y="69382"/>
            <a:ext cx="2209799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235040989" name="TextBox 17"/>
          <p:cNvSpPr txBox="1"/>
          <p:nvPr/>
        </p:nvSpPr>
        <p:spPr bwMode="auto">
          <a:xfrm>
            <a:off x="917388" y="505931"/>
            <a:ext cx="39310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</a:rPr>
              <a:t>Двухполосный автомобильной пункт пропуска (ДАПП) Олочи </a:t>
            </a:r>
          </a:p>
        </p:txBody>
      </p:sp>
      <p:pic>
        <p:nvPicPr>
          <p:cNvPr id="823624829" name="Рисунок 82362482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354" y="833538"/>
            <a:ext cx="3284755" cy="1757824"/>
          </a:xfrm>
          <a:prstGeom prst="rect">
            <a:avLst/>
          </a:prstGeom>
        </p:spPr>
      </p:pic>
      <p:pic>
        <p:nvPicPr>
          <p:cNvPr id="1999882394" name="Рисунок 199988239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340100" y="1376291"/>
            <a:ext cx="2294156" cy="1551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36C4726-496D-FF5B-4DB8-415D5C34A1CF}"/>
              </a:ext>
            </a:extLst>
          </p:cNvPr>
          <p:cNvSpPr txBox="1"/>
          <p:nvPr/>
        </p:nvSpPr>
        <p:spPr>
          <a:xfrm>
            <a:off x="4025900" y="162178"/>
            <a:ext cx="16930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  <a:latin typeface="Arial"/>
                <a:cs typeface="Arial"/>
              </a:rPr>
              <a:t>Осмотры пунктов пропусков</a:t>
            </a:r>
            <a:endParaRPr lang="ru-RU" sz="8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11C09C4-08DC-786A-985D-0CCC3CC435AF}"/>
              </a:ext>
            </a:extLst>
          </p:cNvPr>
          <p:cNvSpPr txBox="1"/>
          <p:nvPr/>
        </p:nvSpPr>
        <p:spPr>
          <a:xfrm>
            <a:off x="210550" y="2720135"/>
            <a:ext cx="28863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000" b="1" dirty="0">
                <a:solidFill>
                  <a:schemeClr val="tx2"/>
                </a:solidFill>
                <a:latin typeface="Arial"/>
                <a:cs typeface="Arial"/>
              </a:rPr>
              <a:t>Отсутствует надлежащее ограждение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  <a:alpha val="61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8000">
              <a:schemeClr val="accent1">
                <a:alpha val="91000"/>
                <a:lumMod val="53000"/>
                <a:lumOff val="4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 bwMode="auto">
          <a:xfrm>
            <a:off x="5482445" y="2998629"/>
            <a:ext cx="3397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0" y="401839"/>
            <a:ext cx="57563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 b="1" i="0" u="none" strike="noStrike" cap="none" spc="0" dirty="0">
                <a:solidFill>
                  <a:srgbClr val="11437F"/>
                </a:solidFill>
                <a:latin typeface="Arial"/>
                <a:ea typeface="Arial"/>
                <a:cs typeface="Arial"/>
              </a:rPr>
              <a:t>Двухполосный автомобильный пункт пропуска (ДАПП) Староцурухайтуй </a:t>
            </a:r>
            <a:endParaRPr lang="ru-RU" sz="800" b="1" dirty="0">
              <a:solidFill>
                <a:srgbClr val="11437F"/>
              </a:solidFill>
              <a:latin typeface="Arial"/>
              <a:cs typeface="Arial"/>
            </a:endParaRPr>
          </a:p>
        </p:txBody>
      </p:sp>
      <p:pic>
        <p:nvPicPr>
          <p:cNvPr id="812950723" name="Рисунок 812950722"/>
          <p:cNvPicPr>
            <a:picLocks noChangeAspect="1"/>
          </p:cNvPicPr>
          <p:nvPr/>
        </p:nvPicPr>
        <p:blipFill>
          <a:blip r:embed="rId4"/>
          <a:srcRect l="18220" t="15559" r="32099" b="21813"/>
          <a:stretch>
            <a:fillRect/>
          </a:stretch>
        </p:blipFill>
        <p:spPr bwMode="auto">
          <a:xfrm rot="5400000">
            <a:off x="4121632" y="365660"/>
            <a:ext cx="1071896" cy="162587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190BD1D-ED0F-1E4D-5420-77F2D66FC1AC}"/>
              </a:ext>
            </a:extLst>
          </p:cNvPr>
          <p:cNvSpPr txBox="1"/>
          <p:nvPr/>
        </p:nvSpPr>
        <p:spPr>
          <a:xfrm>
            <a:off x="3644900" y="179676"/>
            <a:ext cx="218235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" b="1" dirty="0">
                <a:solidFill>
                  <a:srgbClr val="11437F"/>
                </a:solidFill>
                <a:latin typeface="Arial"/>
                <a:cs typeface="Arial"/>
              </a:rPr>
              <a:t>Осмотры пунктов пропусков</a:t>
            </a:r>
            <a:endParaRPr lang="ru-RU" sz="800" dirty="0"/>
          </a:p>
        </p:txBody>
      </p:sp>
      <p:pic>
        <p:nvPicPr>
          <p:cNvPr id="1877073693" name="Рисунок 1877073692"/>
          <p:cNvPicPr>
            <a:picLocks noChangeAspect="1"/>
          </p:cNvPicPr>
          <p:nvPr/>
        </p:nvPicPr>
        <p:blipFill rotWithShape="1">
          <a:blip r:embed="rId5"/>
          <a:srcRect r="8692"/>
          <a:stretch/>
        </p:blipFill>
        <p:spPr bwMode="auto">
          <a:xfrm>
            <a:off x="106114" y="635499"/>
            <a:ext cx="2085109" cy="107189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8C95E70-9900-142B-F7B0-56B12FB827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3334"/>
          <a:stretch>
            <a:fillRect/>
          </a:stretch>
        </p:blipFill>
        <p:spPr bwMode="auto">
          <a:xfrm rot="5400000">
            <a:off x="2193755" y="1326000"/>
            <a:ext cx="1454490" cy="23622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BD13DBF-0D88-B828-B56F-57C22E1A77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rot="5400000">
            <a:off x="2439120" y="577221"/>
            <a:ext cx="1075868" cy="120275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35F3791-216A-0AA2-76B0-15CE5220B47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8721"/>
          <a:stretch>
            <a:fillRect/>
          </a:stretch>
        </p:blipFill>
        <p:spPr bwMode="auto">
          <a:xfrm rot="5400000">
            <a:off x="148872" y="1947059"/>
            <a:ext cx="1443091" cy="112008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E1B0FF5-5137-D455-6B9F-2F6C999B68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rot="5400000">
            <a:off x="4174316" y="2017079"/>
            <a:ext cx="1448790" cy="97434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40000">
              <a:schemeClr val="accent1">
                <a:lumMod val="5000"/>
                <a:lumOff val="95000"/>
              </a:schemeClr>
            </a:gs>
            <a:gs pos="9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349472C-B2F1-E140-9A98-7BF44150FC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>
            <a:extLst>
              <a:ext uri="{FF2B5EF4-FFF2-40B4-BE49-F238E27FC236}">
                <a16:creationId xmlns="" xmlns:a16="http://schemas.microsoft.com/office/drawing/2014/main" id="{2AA07345-F30A-4098-FBA3-7811B328B6D4}"/>
              </a:ext>
            </a:extLst>
          </p:cNvPr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493944-FDD2-88E9-DA52-2763444548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A60EC79-61A9-C730-9E17-9324F90B42ED}"/>
              </a:ext>
            </a:extLst>
          </p:cNvPr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63D1DE6-7829-3CD2-12F0-00905CA9E069}"/>
              </a:ext>
            </a:extLst>
          </p:cNvPr>
          <p:cNvSpPr txBox="1"/>
          <p:nvPr/>
        </p:nvSpPr>
        <p:spPr bwMode="auto">
          <a:xfrm>
            <a:off x="1698704" y="453865"/>
            <a:ext cx="217999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sz="1050" b="1" dirty="0">
                <a:solidFill>
                  <a:srgbClr val="11437F"/>
                </a:solidFill>
              </a:rPr>
              <a:t> Система резервирования времени пересечения транспортными средствами государственной границы в автомобильных пунктах пропуска через государственную границу РФ</a:t>
            </a:r>
            <a:endParaRPr lang="ru-RU" sz="1050" b="1" dirty="0">
              <a:solidFill>
                <a:srgbClr val="11437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864B14D-221D-59F4-25FA-F87F27C2F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4189987" y="164810"/>
            <a:ext cx="1229728" cy="17846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B1E733C-4235-C1AA-645F-B5426191A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285886" y="236591"/>
            <a:ext cx="1236740" cy="16712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93DD99C-CD1D-1878-7953-8984AE8138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0790" y="1771718"/>
            <a:ext cx="2686490" cy="13747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B419AFE-C222-E732-C606-9C986EEE1F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805643" y="1771718"/>
            <a:ext cx="2905242" cy="13747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58A7423-A528-281E-A8B7-BD27968251EB}"/>
              </a:ext>
            </a:extLst>
          </p:cNvPr>
          <p:cNvSpPr txBox="1"/>
          <p:nvPr/>
        </p:nvSpPr>
        <p:spPr bwMode="auto">
          <a:xfrm>
            <a:off x="5473700" y="3070225"/>
            <a:ext cx="3523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b="1" dirty="0" smtClean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lang="ru-RU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97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100000">
              <a:schemeClr val="accent1">
                <a:lumMod val="45000"/>
                <a:lumOff val="55000"/>
              </a:schemeClr>
            </a:gs>
            <a:gs pos="5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781701" y="1157928"/>
            <a:ext cx="4619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800" dirty="0">
              <a:cs typeface="Times New Roman"/>
            </a:endParaRPr>
          </a:p>
          <a:p>
            <a:pPr>
              <a:defRPr/>
            </a:pPr>
            <a:endParaRPr lang="ru-RU" sz="800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800" dirty="0">
                <a:cs typeface="Times New Roman"/>
              </a:rPr>
              <a:t/>
            </a:r>
            <a:br>
              <a:rPr lang="ru-RU" sz="800" dirty="0">
                <a:cs typeface="Times New Roman"/>
              </a:rPr>
            </a:br>
            <a:r>
              <a:rPr lang="ru-RU" sz="800" dirty="0">
                <a:cs typeface="Times New Roman"/>
              </a:rPr>
              <a:t>                                                         </a:t>
            </a:r>
            <a:endParaRPr lang="ru-RU" sz="800" dirty="0">
              <a:latin typeface="Times New Roman"/>
              <a:cs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44500" y="83734"/>
            <a:ext cx="19066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  <a:endParaRPr sz="700" dirty="0"/>
          </a:p>
          <a:p>
            <a:pPr>
              <a:defRPr/>
            </a:pPr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  <a:endParaRPr sz="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3895" y="1373371"/>
            <a:ext cx="275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1437F"/>
                </a:solidFill>
                <a:cs typeface="Arial" panose="020B0604020202020204" pitchFamily="34" charset="0"/>
              </a:rPr>
              <a:t>Спасибо за внимание!</a:t>
            </a:r>
            <a:endParaRPr lang="ru-RU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12" name="object 9"/>
          <p:cNvSpPr/>
          <p:nvPr/>
        </p:nvSpPr>
        <p:spPr bwMode="auto">
          <a:xfrm>
            <a:off x="4525276" y="427993"/>
            <a:ext cx="1240523" cy="2752568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3">
      <a:dk1>
        <a:sysClr val="windowText" lastClr="000000"/>
      </a:dk1>
      <a:lt1>
        <a:sysClr val="window" lastClr="FFFFFF"/>
      </a:lt1>
      <a:dk2>
        <a:srgbClr val="212745"/>
      </a:dk2>
      <a:lt2>
        <a:srgbClr val="BFBFBF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3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4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5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6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7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8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9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10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212745"/>
    </a:dk2>
    <a:lt2>
      <a:srgbClr val="BFBFBF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469</Words>
  <Application>Microsoft Office PowerPoint</Application>
  <DocSecurity>0</DocSecurity>
  <PresentationFormat>Произвольный</PresentationFormat>
  <Paragraphs>110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Деревцова Татьяна Алексеевна</cp:lastModifiedBy>
  <cp:revision>203</cp:revision>
  <dcterms:created xsi:type="dcterms:W3CDTF">2019-07-31T16:47:50Z</dcterms:created>
  <dcterms:modified xsi:type="dcterms:W3CDTF">2026-04-01T04:19:24Z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